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19" r:id="rId1"/>
  </p:sldMasterIdLst>
  <p:sldIdLst>
    <p:sldId id="256" r:id="rId2"/>
    <p:sldId id="261" r:id="rId3"/>
    <p:sldId id="260" r:id="rId4"/>
    <p:sldId id="259" r:id="rId5"/>
    <p:sldId id="263" r:id="rId6"/>
    <p:sldId id="262" r:id="rId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2" d="100"/>
          <a:sy n="82" d="100"/>
        </p:scale>
        <p:origin x="720"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scost\Documents\DA8\Projects\city-cemetery-burials-scost46\data\Historic_Nashville_City_Cemetery_Interments__1846-1979.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[Historic_Nashville_City_Cemetery_Interments__1846-1979.xlsx]Cholera_info2!PivotTable2</c:name>
    <c:fmtId val="13"/>
  </c:pivotSource>
  <c:chart>
    <c:autoTitleDeleted val="0"/>
    <c:pivotFmts>
      <c:pivotFmt>
        <c:idx val="0"/>
        <c:spPr>
          <a:solidFill>
            <a:schemeClr val="accent2"/>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2"/>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2"/>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3"/>
        <c:spPr>
          <a:solidFill>
            <a:schemeClr val="accent2"/>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4"/>
        <c:spPr>
          <a:solidFill>
            <a:schemeClr val="accent2"/>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5"/>
        <c:spPr>
          <a:solidFill>
            <a:schemeClr val="accent2"/>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6"/>
        <c:spPr>
          <a:solidFill>
            <a:schemeClr val="accent2"/>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7"/>
        <c:spPr>
          <a:solidFill>
            <a:schemeClr val="accent2"/>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8"/>
        <c:spPr>
          <a:solidFill>
            <a:schemeClr val="accent2"/>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9"/>
        <c:spPr>
          <a:solidFill>
            <a:schemeClr val="accent2"/>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0.15041308530435038"/>
          <c:y val="0.12799681426736528"/>
          <c:w val="0.84799614415317737"/>
          <c:h val="0.7961164614872307"/>
        </c:manualLayout>
      </c:layout>
      <c:barChart>
        <c:barDir val="col"/>
        <c:grouping val="clustered"/>
        <c:varyColors val="0"/>
        <c:ser>
          <c:idx val="0"/>
          <c:order val="0"/>
          <c:tx>
            <c:strRef>
              <c:f>Cholera_info2!$B$3:$B$4</c:f>
              <c:strCache>
                <c:ptCount val="1"/>
                <c:pt idx="0">
                  <c:v>May</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Cholera_info2!$A$5:$A$7</c:f>
              <c:strCache>
                <c:ptCount val="2"/>
                <c:pt idx="0">
                  <c:v>1849</c:v>
                </c:pt>
                <c:pt idx="1">
                  <c:v>1850</c:v>
                </c:pt>
              </c:strCache>
            </c:strRef>
          </c:cat>
          <c:val>
            <c:numRef>
              <c:f>Cholera_info2!$B$5:$B$7</c:f>
              <c:numCache>
                <c:formatCode>General</c:formatCode>
                <c:ptCount val="2"/>
                <c:pt idx="0">
                  <c:v>32</c:v>
                </c:pt>
                <c:pt idx="1">
                  <c:v>1</c:v>
                </c:pt>
              </c:numCache>
            </c:numRef>
          </c:val>
          <c:extLst>
            <c:ext xmlns:c16="http://schemas.microsoft.com/office/drawing/2014/chart" uri="{C3380CC4-5D6E-409C-BE32-E72D297353CC}">
              <c16:uniqueId val="{00000000-59C4-4C7A-BC2A-2A3AC8155768}"/>
            </c:ext>
          </c:extLst>
        </c:ser>
        <c:ser>
          <c:idx val="1"/>
          <c:order val="1"/>
          <c:tx>
            <c:strRef>
              <c:f>Cholera_info2!$C$3:$C$4</c:f>
              <c:strCache>
                <c:ptCount val="1"/>
                <c:pt idx="0">
                  <c:v>Jun</c:v>
                </c:pt>
              </c:strCache>
            </c:strRef>
          </c:tx>
          <c:spPr>
            <a:solidFill>
              <a:schemeClr val="accent4"/>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Cholera_info2!$A$5:$A$7</c:f>
              <c:strCache>
                <c:ptCount val="2"/>
                <c:pt idx="0">
                  <c:v>1849</c:v>
                </c:pt>
                <c:pt idx="1">
                  <c:v>1850</c:v>
                </c:pt>
              </c:strCache>
            </c:strRef>
          </c:cat>
          <c:val>
            <c:numRef>
              <c:f>Cholera_info2!$C$5:$C$7</c:f>
              <c:numCache>
                <c:formatCode>General</c:formatCode>
                <c:ptCount val="2"/>
                <c:pt idx="0">
                  <c:v>171</c:v>
                </c:pt>
                <c:pt idx="1">
                  <c:v>61</c:v>
                </c:pt>
              </c:numCache>
            </c:numRef>
          </c:val>
          <c:extLst>
            <c:ext xmlns:c16="http://schemas.microsoft.com/office/drawing/2014/chart" uri="{C3380CC4-5D6E-409C-BE32-E72D297353CC}">
              <c16:uniqueId val="{00000001-59C4-4C7A-BC2A-2A3AC8155768}"/>
            </c:ext>
          </c:extLst>
        </c:ser>
        <c:ser>
          <c:idx val="2"/>
          <c:order val="2"/>
          <c:tx>
            <c:strRef>
              <c:f>Cholera_info2!$D$3:$D$4</c:f>
              <c:strCache>
                <c:ptCount val="1"/>
                <c:pt idx="0">
                  <c:v>Jul</c:v>
                </c:pt>
              </c:strCache>
            </c:strRef>
          </c:tx>
          <c:spPr>
            <a:solidFill>
              <a:schemeClr val="accent6"/>
            </a:solidFill>
            <a:ln>
              <a:noFill/>
            </a:ln>
            <a:effectLst>
              <a:innerShdw blurRad="63500" dist="50800" dir="5400000">
                <a:prstClr val="black">
                  <a:alpha val="50000"/>
                </a:prstClr>
              </a:inn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Cholera_info2!$A$5:$A$7</c:f>
              <c:strCache>
                <c:ptCount val="2"/>
                <c:pt idx="0">
                  <c:v>1849</c:v>
                </c:pt>
                <c:pt idx="1">
                  <c:v>1850</c:v>
                </c:pt>
              </c:strCache>
            </c:strRef>
          </c:cat>
          <c:val>
            <c:numRef>
              <c:f>Cholera_info2!$D$5:$D$7</c:f>
              <c:numCache>
                <c:formatCode>General</c:formatCode>
                <c:ptCount val="2"/>
                <c:pt idx="0">
                  <c:v>37</c:v>
                </c:pt>
                <c:pt idx="1">
                  <c:v>228</c:v>
                </c:pt>
              </c:numCache>
            </c:numRef>
          </c:val>
          <c:extLst>
            <c:ext xmlns:c16="http://schemas.microsoft.com/office/drawing/2014/chart" uri="{C3380CC4-5D6E-409C-BE32-E72D297353CC}">
              <c16:uniqueId val="{00000002-59C4-4C7A-BC2A-2A3AC8155768}"/>
            </c:ext>
          </c:extLst>
        </c:ser>
        <c:dLbls>
          <c:dLblPos val="outEnd"/>
          <c:showLegendKey val="0"/>
          <c:showVal val="1"/>
          <c:showCatName val="0"/>
          <c:showSerName val="0"/>
          <c:showPercent val="0"/>
          <c:showBubbleSize val="0"/>
        </c:dLbls>
        <c:gapWidth val="219"/>
        <c:overlap val="-27"/>
        <c:axId val="1521226223"/>
        <c:axId val="1521227887"/>
      </c:barChart>
      <c:catAx>
        <c:axId val="152122622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en-US"/>
          </a:p>
        </c:txPr>
        <c:crossAx val="1521227887"/>
        <c:crosses val="autoZero"/>
        <c:auto val="1"/>
        <c:lblAlgn val="ctr"/>
        <c:lblOffset val="100"/>
        <c:noMultiLvlLbl val="0"/>
      </c:catAx>
      <c:valAx>
        <c:axId val="152122788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521226223"/>
        <c:crosses val="autoZero"/>
        <c:crossBetween val="between"/>
      </c:valAx>
      <c:spPr>
        <a:noFill/>
        <a:ln>
          <a:gradFill>
            <a:gsLst>
              <a:gs pos="0">
                <a:srgbClr val="FF0000"/>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glow rad="127000">
            <a:schemeClr val="accent3"/>
          </a:glow>
        </a:effectLst>
      </c:spPr>
    </c:plotArea>
    <c:legend>
      <c:legendPos val="r"/>
      <c:layout>
        <c:manualLayout>
          <c:xMode val="edge"/>
          <c:yMode val="edge"/>
          <c:x val="3.554020295450757E-2"/>
          <c:y val="0.69886116311848934"/>
          <c:w val="7.4865624191342281E-2"/>
          <c:h val="0.25780325735100623"/>
        </c:manualLayout>
      </c:layout>
      <c:overlay val="0"/>
      <c:spPr>
        <a:noFill/>
        <a:ln>
          <a:noFill/>
        </a:ln>
        <a:effectLst/>
      </c:spPr>
      <c:txPr>
        <a:bodyPr rot="0" spcFirstLastPara="1" vertOverflow="ellipsis" vert="horz" wrap="square" anchor="ctr" anchorCtr="1"/>
        <a:lstStyle/>
        <a:p>
          <a:pPr>
            <a:defRPr sz="1800" b="1"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[Historic_Nashville_City_Cemetery_Interments__1846-1979.xlsx]cholera_info3!PivotTable1</c:name>
    <c:fmtId val="34"/>
  </c:pivotSource>
  <c:chart>
    <c:autoTitleDeleted val="1"/>
    <c:pivotFmts>
      <c:pivotFmt>
        <c:idx val="0"/>
        <c:spPr>
          <a:gradFill rotWithShape="1">
            <a:gsLst>
              <a:gs pos="0">
                <a:schemeClr val="accent6">
                  <a:tint val="96000"/>
                  <a:satMod val="100000"/>
                  <a:lumMod val="104000"/>
                </a:schemeClr>
              </a:gs>
              <a:gs pos="78000">
                <a:schemeClr val="accent6">
                  <a:shade val="100000"/>
                  <a:satMod val="110000"/>
                  <a:lumMod val="100000"/>
                </a:schemeClr>
              </a:gs>
            </a:gsLst>
            <a:lin ang="5400000" scaled="0"/>
          </a:gradFill>
          <a:ln>
            <a:noFill/>
          </a:ln>
          <a:effectLst/>
          <a:scene3d>
            <a:camera prst="orthographicFront">
              <a:rot lat="0" lon="0" rev="0"/>
            </a:camera>
            <a:lightRig rig="threePt" dir="t"/>
          </a:scene3d>
          <a:sp3d>
            <a:bevelT w="50800" h="2540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gradFill rotWithShape="1">
            <a:gsLst>
              <a:gs pos="0">
                <a:schemeClr val="accent6">
                  <a:tint val="96000"/>
                  <a:satMod val="100000"/>
                  <a:lumMod val="104000"/>
                </a:schemeClr>
              </a:gs>
              <a:gs pos="78000">
                <a:schemeClr val="accent6">
                  <a:shade val="100000"/>
                  <a:satMod val="110000"/>
                  <a:lumMod val="100000"/>
                </a:schemeClr>
              </a:gs>
            </a:gsLst>
            <a:lin ang="5400000" scaled="0"/>
          </a:gradFill>
          <a:ln>
            <a:noFill/>
          </a:ln>
          <a:effectLst/>
          <a:scene3d>
            <a:camera prst="orthographicFront">
              <a:rot lat="0" lon="0" rev="0"/>
            </a:camera>
            <a:lightRig rig="threePt" dir="t"/>
          </a:scene3d>
          <a:sp3d>
            <a:bevelT w="50800" h="25400"/>
          </a:sp3d>
        </c:spPr>
        <c:marker>
          <c:symbol val="none"/>
        </c:marker>
      </c:pivotFmt>
      <c:pivotFmt>
        <c:idx val="2"/>
        <c:spPr>
          <a:gradFill rotWithShape="1">
            <a:gsLst>
              <a:gs pos="0">
                <a:schemeClr val="accent6">
                  <a:tint val="96000"/>
                  <a:satMod val="100000"/>
                  <a:lumMod val="104000"/>
                </a:schemeClr>
              </a:gs>
              <a:gs pos="78000">
                <a:schemeClr val="accent6">
                  <a:shade val="100000"/>
                  <a:satMod val="110000"/>
                  <a:lumMod val="100000"/>
                </a:schemeClr>
              </a:gs>
            </a:gsLst>
            <a:lin ang="5400000" scaled="0"/>
          </a:gradFill>
          <a:ln>
            <a:noFill/>
          </a:ln>
          <a:effectLst/>
          <a:scene3d>
            <a:camera prst="orthographicFront">
              <a:rot lat="0" lon="0" rev="0"/>
            </a:camera>
            <a:lightRig rig="threePt" dir="t"/>
          </a:scene3d>
          <a:sp3d>
            <a:bevelT w="50800" h="25400"/>
          </a:sp3d>
        </c:spPr>
        <c:marker>
          <c:symbol val="none"/>
        </c:marker>
      </c:pivotFmt>
      <c:pivotFmt>
        <c:idx val="3"/>
        <c:spPr>
          <a:gradFill rotWithShape="1">
            <a:gsLst>
              <a:gs pos="0">
                <a:schemeClr val="accent6">
                  <a:tint val="96000"/>
                  <a:satMod val="100000"/>
                  <a:lumMod val="104000"/>
                </a:schemeClr>
              </a:gs>
              <a:gs pos="78000">
                <a:schemeClr val="accent6">
                  <a:shade val="100000"/>
                  <a:satMod val="110000"/>
                  <a:lumMod val="100000"/>
                </a:schemeClr>
              </a:gs>
            </a:gsLst>
            <a:lin ang="5400000" scaled="0"/>
          </a:gradFill>
          <a:ln>
            <a:noFill/>
          </a:ln>
          <a:effectLst/>
          <a:scene3d>
            <a:camera prst="orthographicFront">
              <a:rot lat="0" lon="0" rev="0"/>
            </a:camera>
            <a:lightRig rig="threePt" dir="t"/>
          </a:scene3d>
          <a:sp3d>
            <a:bevelT w="50800" h="25400"/>
          </a:sp3d>
        </c:spPr>
        <c:marker>
          <c:symbol val="none"/>
        </c:marker>
      </c:pivotFmt>
      <c:pivotFmt>
        <c:idx val="4"/>
        <c:spPr>
          <a:gradFill rotWithShape="1">
            <a:gsLst>
              <a:gs pos="0">
                <a:schemeClr val="accent6">
                  <a:tint val="96000"/>
                  <a:satMod val="100000"/>
                  <a:lumMod val="104000"/>
                </a:schemeClr>
              </a:gs>
              <a:gs pos="78000">
                <a:schemeClr val="accent6">
                  <a:shade val="100000"/>
                  <a:satMod val="110000"/>
                  <a:lumMod val="100000"/>
                </a:schemeClr>
              </a:gs>
            </a:gsLst>
            <a:lin ang="5400000" scaled="0"/>
          </a:gradFill>
          <a:ln>
            <a:noFill/>
          </a:ln>
          <a:effectLst/>
          <a:scene3d>
            <a:camera prst="orthographicFront">
              <a:rot lat="0" lon="0" rev="0"/>
            </a:camera>
            <a:lightRig rig="threePt" dir="t"/>
          </a:scene3d>
          <a:sp3d>
            <a:bevelT w="50800" h="25400"/>
          </a:sp3d>
        </c:spPr>
        <c:marker>
          <c:symbol val="none"/>
        </c:marker>
      </c:pivotFmt>
      <c:pivotFmt>
        <c:idx val="5"/>
        <c:spPr>
          <a:gradFill rotWithShape="1">
            <a:gsLst>
              <a:gs pos="0">
                <a:schemeClr val="accent6">
                  <a:tint val="96000"/>
                  <a:satMod val="100000"/>
                  <a:lumMod val="104000"/>
                </a:schemeClr>
              </a:gs>
              <a:gs pos="78000">
                <a:schemeClr val="accent6">
                  <a:shade val="100000"/>
                  <a:satMod val="110000"/>
                  <a:lumMod val="100000"/>
                </a:schemeClr>
              </a:gs>
            </a:gsLst>
            <a:lin ang="5400000" scaled="0"/>
          </a:gradFill>
          <a:ln>
            <a:noFill/>
          </a:ln>
          <a:effectLst/>
          <a:scene3d>
            <a:camera prst="orthographicFront">
              <a:rot lat="0" lon="0" rev="0"/>
            </a:camera>
            <a:lightRig rig="threePt" dir="t"/>
          </a:scene3d>
          <a:sp3d>
            <a:bevelT w="50800" h="25400"/>
          </a:sp3d>
        </c:spPr>
        <c:marker>
          <c:symbol val="none"/>
        </c:marker>
      </c:pivotFmt>
      <c:pivotFmt>
        <c:idx val="6"/>
        <c:spPr>
          <a:gradFill rotWithShape="1">
            <a:gsLst>
              <a:gs pos="0">
                <a:schemeClr val="accent6">
                  <a:tint val="96000"/>
                  <a:satMod val="100000"/>
                  <a:lumMod val="104000"/>
                </a:schemeClr>
              </a:gs>
              <a:gs pos="78000">
                <a:schemeClr val="accent6">
                  <a:shade val="100000"/>
                  <a:satMod val="110000"/>
                  <a:lumMod val="100000"/>
                </a:schemeClr>
              </a:gs>
            </a:gsLst>
            <a:lin ang="5400000" scaled="0"/>
          </a:gradFill>
          <a:ln>
            <a:noFill/>
          </a:ln>
          <a:effectLst/>
          <a:scene3d>
            <a:camera prst="orthographicFront">
              <a:rot lat="0" lon="0" rev="0"/>
            </a:camera>
            <a:lightRig rig="threePt" dir="t"/>
          </a:scene3d>
          <a:sp3d>
            <a:bevelT w="50800" h="2540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
        <c:spPr>
          <a:gradFill rotWithShape="1">
            <a:gsLst>
              <a:gs pos="0">
                <a:schemeClr val="accent6">
                  <a:tint val="96000"/>
                  <a:satMod val="100000"/>
                  <a:lumMod val="104000"/>
                </a:schemeClr>
              </a:gs>
              <a:gs pos="78000">
                <a:schemeClr val="accent6">
                  <a:shade val="100000"/>
                  <a:satMod val="110000"/>
                  <a:lumMod val="100000"/>
                </a:schemeClr>
              </a:gs>
            </a:gsLst>
            <a:lin ang="5400000" scaled="0"/>
          </a:gradFill>
          <a:ln>
            <a:noFill/>
          </a:ln>
          <a:effectLst/>
          <a:scene3d>
            <a:camera prst="orthographicFront">
              <a:rot lat="0" lon="0" rev="0"/>
            </a:camera>
            <a:lightRig rig="threePt" dir="t"/>
          </a:scene3d>
          <a:sp3d>
            <a:bevelT w="50800" h="2540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bar"/>
        <c:grouping val="clustered"/>
        <c:varyColors val="0"/>
        <c:ser>
          <c:idx val="0"/>
          <c:order val="0"/>
          <c:tx>
            <c:strRef>
              <c:f>cholera_info3!$B$4</c:f>
              <c:strCache>
                <c:ptCount val="1"/>
                <c:pt idx="0">
                  <c:v>Total</c:v>
                </c:pt>
              </c:strCache>
            </c:strRef>
          </c:tx>
          <c:spPr>
            <a:solidFill>
              <a:schemeClr val="accent1">
                <a:lumMod val="75000"/>
              </a:schemeClr>
            </a:solidFill>
            <a:ln>
              <a:noFill/>
            </a:ln>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c:spPr>
          <c:invertIfNegative val="0"/>
          <c:dPt>
            <c:idx val="0"/>
            <c:invertIfNegative val="0"/>
            <c:bubble3D val="0"/>
            <c:spPr>
              <a:solidFill>
                <a:srgbClr val="0070C0"/>
              </a:solidFill>
              <a:ln>
                <a:noFill/>
              </a:ln>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c:spPr>
            <c:extLst>
              <c:ext xmlns:c16="http://schemas.microsoft.com/office/drawing/2014/chart" uri="{C3380CC4-5D6E-409C-BE32-E72D297353CC}">
                <c16:uniqueId val="{00000007-1078-476D-9A45-A259A29B6C4F}"/>
              </c:ext>
            </c:extLst>
          </c:dPt>
          <c:dPt>
            <c:idx val="1"/>
            <c:invertIfNegative val="0"/>
            <c:bubble3D val="0"/>
            <c:spPr>
              <a:solidFill>
                <a:srgbClr val="0070C0"/>
              </a:solidFill>
              <a:ln>
                <a:noFill/>
              </a:ln>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c:spPr>
            <c:extLst>
              <c:ext xmlns:c16="http://schemas.microsoft.com/office/drawing/2014/chart" uri="{C3380CC4-5D6E-409C-BE32-E72D297353CC}">
                <c16:uniqueId val="{00000006-1078-476D-9A45-A259A29B6C4F}"/>
              </c:ext>
            </c:extLst>
          </c:dPt>
          <c:dPt>
            <c:idx val="5"/>
            <c:invertIfNegative val="0"/>
            <c:bubble3D val="0"/>
            <c:extLst>
              <c:ext xmlns:c16="http://schemas.microsoft.com/office/drawing/2014/chart" uri="{C3380CC4-5D6E-409C-BE32-E72D297353CC}">
                <c16:uniqueId val="{00000000-1078-476D-9A45-A259A29B6C4F}"/>
              </c:ext>
            </c:extLst>
          </c:dPt>
          <c:dPt>
            <c:idx val="6"/>
            <c:invertIfNegative val="0"/>
            <c:bubble3D val="0"/>
            <c:extLst>
              <c:ext xmlns:c16="http://schemas.microsoft.com/office/drawing/2014/chart" uri="{C3380CC4-5D6E-409C-BE32-E72D297353CC}">
                <c16:uniqueId val="{00000001-1078-476D-9A45-A259A29B6C4F}"/>
              </c:ext>
            </c:extLst>
          </c:dPt>
          <c:dPt>
            <c:idx val="7"/>
            <c:invertIfNegative val="0"/>
            <c:bubble3D val="0"/>
            <c:extLst>
              <c:ext xmlns:c16="http://schemas.microsoft.com/office/drawing/2014/chart" uri="{C3380CC4-5D6E-409C-BE32-E72D297353CC}">
                <c16:uniqueId val="{00000002-1078-476D-9A45-A259A29B6C4F}"/>
              </c:ext>
            </c:extLst>
          </c:dPt>
          <c:dPt>
            <c:idx val="8"/>
            <c:invertIfNegative val="0"/>
            <c:bubble3D val="0"/>
            <c:extLst>
              <c:ext xmlns:c16="http://schemas.microsoft.com/office/drawing/2014/chart" uri="{C3380CC4-5D6E-409C-BE32-E72D297353CC}">
                <c16:uniqueId val="{00000003-1078-476D-9A45-A259A29B6C4F}"/>
              </c:ext>
            </c:extLst>
          </c:dPt>
          <c:dPt>
            <c:idx val="9"/>
            <c:invertIfNegative val="0"/>
            <c:bubble3D val="0"/>
            <c:extLst>
              <c:ext xmlns:c16="http://schemas.microsoft.com/office/drawing/2014/chart" uri="{C3380CC4-5D6E-409C-BE32-E72D297353CC}">
                <c16:uniqueId val="{00000004-1078-476D-9A45-A259A29B6C4F}"/>
              </c:ext>
            </c:extLst>
          </c:dPt>
          <c:cat>
            <c:multiLvlStrRef>
              <c:f>cholera_info3!$A$5:$A$11</c:f>
              <c:multiLvlStrCache>
                <c:ptCount val="4"/>
                <c:lvl>
                  <c:pt idx="0">
                    <c:v>F</c:v>
                  </c:pt>
                  <c:pt idx="1">
                    <c:v>M</c:v>
                  </c:pt>
                  <c:pt idx="2">
                    <c:v>F</c:v>
                  </c:pt>
                  <c:pt idx="3">
                    <c:v>M</c:v>
                  </c:pt>
                </c:lvl>
                <c:lvl>
                  <c:pt idx="0">
                    <c:v>City</c:v>
                  </c:pt>
                  <c:pt idx="2">
                    <c:v>Country</c:v>
                  </c:pt>
                </c:lvl>
              </c:multiLvlStrCache>
            </c:multiLvlStrRef>
          </c:cat>
          <c:val>
            <c:numRef>
              <c:f>cholera_info3!$B$5:$B$11</c:f>
              <c:numCache>
                <c:formatCode>General</c:formatCode>
                <c:ptCount val="4"/>
                <c:pt idx="0">
                  <c:v>203</c:v>
                </c:pt>
                <c:pt idx="1">
                  <c:v>246</c:v>
                </c:pt>
                <c:pt idx="2">
                  <c:v>32</c:v>
                </c:pt>
                <c:pt idx="3">
                  <c:v>56</c:v>
                </c:pt>
              </c:numCache>
            </c:numRef>
          </c:val>
          <c:extLst>
            <c:ext xmlns:c16="http://schemas.microsoft.com/office/drawing/2014/chart" uri="{C3380CC4-5D6E-409C-BE32-E72D297353CC}">
              <c16:uniqueId val="{00000005-1078-476D-9A45-A259A29B6C4F}"/>
            </c:ext>
          </c:extLst>
        </c:ser>
        <c:dLbls>
          <c:showLegendKey val="0"/>
          <c:showVal val="0"/>
          <c:showCatName val="0"/>
          <c:showSerName val="0"/>
          <c:showPercent val="0"/>
          <c:showBubbleSize val="0"/>
        </c:dLbls>
        <c:gapWidth val="115"/>
        <c:overlap val="-20"/>
        <c:axId val="534895360"/>
        <c:axId val="534887456"/>
      </c:barChart>
      <c:catAx>
        <c:axId val="534895360"/>
        <c:scaling>
          <c:orientation val="minMax"/>
        </c:scaling>
        <c:delete val="0"/>
        <c:axPos val="l"/>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400" b="1" i="0" u="none" strike="noStrike" kern="1200" baseline="0">
                <a:solidFill>
                  <a:schemeClr val="tx1">
                    <a:lumMod val="65000"/>
                    <a:lumOff val="35000"/>
                  </a:schemeClr>
                </a:solidFill>
                <a:latin typeface="+mn-lt"/>
                <a:ea typeface="+mn-ea"/>
                <a:cs typeface="+mn-cs"/>
              </a:defRPr>
            </a:pPr>
            <a:endParaRPr lang="en-US"/>
          </a:p>
        </c:txPr>
        <c:crossAx val="534887456"/>
        <c:crosses val="autoZero"/>
        <c:auto val="1"/>
        <c:lblAlgn val="ctr"/>
        <c:lblOffset val="100"/>
        <c:noMultiLvlLbl val="0"/>
      </c:catAx>
      <c:valAx>
        <c:axId val="534887456"/>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3489536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Visible val="1"/>
      </c14:pivotOptions>
    </c:ext>
    <c:ext xmlns:c16="http://schemas.microsoft.com/office/drawing/2014/chart" uri="{E28EC0CA-F0BB-4C9C-879D-F8772B89E7AC}">
      <c16:pivotOptions16>
        <c16:showExpandCollapseFieldButtons val="1"/>
      </c16:pivotOptions16>
    </c:ext>
  </c:extLst>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5"/>
    </mc:Choice>
    <mc:Fallback>
      <c:style val="5"/>
    </mc:Fallback>
  </mc:AlternateContent>
  <c:pivotSource>
    <c:name>[Historic_Nashville_City_Cemetery_Interments__1846-1979.xlsx]Cholera_info4!PivotTable2</c:name>
    <c:fmtId val="19"/>
  </c:pivotSource>
  <c:chart>
    <c:title>
      <c:tx>
        <c:rich>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dirty="0"/>
              <a:t>Age Category Statistics</a:t>
            </a:r>
          </a:p>
        </c:rich>
      </c:tx>
      <c:overlay val="0"/>
      <c:spPr>
        <a:noFill/>
        <a:ln>
          <a:noFill/>
        </a:ln>
        <a:effectLst/>
      </c:spPr>
      <c:txPr>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ivotFmts>
      <c:pivotFmt>
        <c:idx val="0"/>
        <c:spPr>
          <a:gradFill rotWithShape="1">
            <a:gsLst>
              <a:gs pos="0">
                <a:schemeClr val="accent3">
                  <a:tint val="96000"/>
                  <a:satMod val="100000"/>
                  <a:lumMod val="104000"/>
                </a:schemeClr>
              </a:gs>
              <a:gs pos="78000">
                <a:schemeClr val="accent3">
                  <a:shade val="100000"/>
                  <a:satMod val="110000"/>
                  <a:lumMod val="100000"/>
                </a:schemeClr>
              </a:gs>
            </a:gsLst>
            <a:lin ang="5400000" scaled="0"/>
          </a:gradFill>
          <a:ln>
            <a:noFill/>
          </a:ln>
          <a:effectLst/>
          <a:scene3d>
            <a:camera prst="orthographicFront">
              <a:rot lat="0" lon="0" rev="0"/>
            </a:camera>
            <a:lightRig rig="threePt" dir="t"/>
          </a:scene3d>
          <a:sp3d>
            <a:bevelT w="50800" h="2540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gradFill rotWithShape="1">
            <a:gsLst>
              <a:gs pos="0">
                <a:schemeClr val="accent3">
                  <a:tint val="96000"/>
                  <a:satMod val="100000"/>
                  <a:lumMod val="104000"/>
                </a:schemeClr>
              </a:gs>
              <a:gs pos="78000">
                <a:schemeClr val="accent3">
                  <a:shade val="100000"/>
                  <a:satMod val="110000"/>
                  <a:lumMod val="100000"/>
                </a:schemeClr>
              </a:gs>
            </a:gsLst>
            <a:lin ang="5400000" scaled="0"/>
          </a:gradFill>
          <a:ln>
            <a:noFill/>
          </a:ln>
          <a:effectLst/>
          <a:scene3d>
            <a:camera prst="orthographicFront">
              <a:rot lat="0" lon="0" rev="0"/>
            </a:camera>
            <a:lightRig rig="threePt" dir="t"/>
          </a:scene3d>
          <a:sp3d>
            <a:bevelT w="50800" h="2540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gradFill rotWithShape="1">
            <a:gsLst>
              <a:gs pos="0">
                <a:schemeClr val="accent3">
                  <a:tint val="96000"/>
                  <a:satMod val="100000"/>
                  <a:lumMod val="104000"/>
                </a:schemeClr>
              </a:gs>
              <a:gs pos="78000">
                <a:schemeClr val="accent3">
                  <a:shade val="100000"/>
                  <a:satMod val="110000"/>
                  <a:lumMod val="100000"/>
                </a:schemeClr>
              </a:gs>
            </a:gsLst>
            <a:lin ang="5400000" scaled="0"/>
          </a:gradFill>
          <a:ln>
            <a:noFill/>
          </a:ln>
          <a:effectLst/>
          <a:scene3d>
            <a:camera prst="orthographicFront">
              <a:rot lat="0" lon="0" rev="0"/>
            </a:camera>
            <a:lightRig rig="threePt" dir="t"/>
          </a:scene3d>
          <a:sp3d>
            <a:bevelT w="50800" h="2540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lineChart>
        <c:grouping val="standard"/>
        <c:varyColors val="0"/>
        <c:ser>
          <c:idx val="0"/>
          <c:order val="0"/>
          <c:tx>
            <c:strRef>
              <c:f>Cholera_info4!$B$4</c:f>
              <c:strCache>
                <c:ptCount val="1"/>
                <c:pt idx="0">
                  <c:v>Total</c:v>
                </c:pt>
              </c:strCache>
            </c:strRef>
          </c:tx>
          <c:spPr>
            <a:ln w="34925" cap="flat">
              <a:solidFill>
                <a:schemeClr val="accent3"/>
              </a:solidFill>
              <a:prstDash val="solid"/>
              <a:round/>
              <a:tailEnd w="lg" len="med"/>
            </a:ln>
            <a:effectLst>
              <a:outerShdw blurRad="57150" dist="19050" dir="5400000" algn="ctr" rotWithShape="0">
                <a:srgbClr val="000000">
                  <a:alpha val="48000"/>
                </a:srgbClr>
              </a:outerShdw>
            </a:effectLst>
          </c:spPr>
          <c:marker>
            <c:symbol val="square"/>
            <c:size val="5"/>
            <c:spPr>
              <a:solidFill>
                <a:schemeClr val="tx1">
                  <a:lumMod val="75000"/>
                </a:schemeClr>
              </a:solidFill>
              <a:ln w="9525">
                <a:solidFill>
                  <a:schemeClr val="accent3"/>
                </a:solidFill>
                <a:round/>
              </a:ln>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c:spPr>
          </c:marker>
          <c:cat>
            <c:strRef>
              <c:f>Cholera_info4!$A$5:$A$11</c:f>
              <c:strCache>
                <c:ptCount val="6"/>
                <c:pt idx="0">
                  <c:v>0-18</c:v>
                </c:pt>
                <c:pt idx="1">
                  <c:v>19-25</c:v>
                </c:pt>
                <c:pt idx="2">
                  <c:v>26-40</c:v>
                </c:pt>
                <c:pt idx="3">
                  <c:v>41-64</c:v>
                </c:pt>
                <c:pt idx="4">
                  <c:v>65 and up</c:v>
                </c:pt>
                <c:pt idx="5">
                  <c:v>blank value</c:v>
                </c:pt>
              </c:strCache>
            </c:strRef>
          </c:cat>
          <c:val>
            <c:numRef>
              <c:f>Cholera_info4!$B$5:$B$11</c:f>
              <c:numCache>
                <c:formatCode>General</c:formatCode>
                <c:ptCount val="6"/>
                <c:pt idx="0">
                  <c:v>145</c:v>
                </c:pt>
                <c:pt idx="1">
                  <c:v>49</c:v>
                </c:pt>
                <c:pt idx="2">
                  <c:v>113</c:v>
                </c:pt>
                <c:pt idx="3">
                  <c:v>81</c:v>
                </c:pt>
                <c:pt idx="4">
                  <c:v>24</c:v>
                </c:pt>
                <c:pt idx="5">
                  <c:v>192</c:v>
                </c:pt>
              </c:numCache>
            </c:numRef>
          </c:val>
          <c:smooth val="0"/>
          <c:extLst>
            <c:ext xmlns:c16="http://schemas.microsoft.com/office/drawing/2014/chart" uri="{C3380CC4-5D6E-409C-BE32-E72D297353CC}">
              <c16:uniqueId val="{00000000-72E9-4DD1-BFD4-D49D4F0A2B49}"/>
            </c:ext>
          </c:extLst>
        </c:ser>
        <c:dLbls>
          <c:showLegendKey val="0"/>
          <c:showVal val="0"/>
          <c:showCatName val="0"/>
          <c:showSerName val="0"/>
          <c:showPercent val="0"/>
          <c:showBubbleSize val="0"/>
        </c:dLbls>
        <c:upDownBars>
          <c:gapWidth val="315"/>
          <c:upBars>
            <c:spPr>
              <a:solidFill>
                <a:schemeClr val="lt1"/>
              </a:solidFill>
              <a:ln w="9525">
                <a:solidFill>
                  <a:schemeClr val="lt1">
                    <a:lumMod val="95000"/>
                    <a:alpha val="54000"/>
                  </a:schemeClr>
                </a:solidFill>
              </a:ln>
              <a:effectLst/>
            </c:spPr>
          </c:upBars>
          <c:downBars>
            <c:spPr>
              <a:solidFill>
                <a:schemeClr val="dk1">
                  <a:lumMod val="75000"/>
                  <a:lumOff val="25000"/>
                </a:schemeClr>
              </a:solidFill>
              <a:ln w="9525">
                <a:solidFill>
                  <a:schemeClr val="lt1">
                    <a:lumMod val="95000"/>
                    <a:alpha val="54000"/>
                  </a:schemeClr>
                </a:solidFill>
              </a:ln>
              <a:effectLst/>
            </c:spPr>
          </c:downBars>
        </c:upDownBars>
        <c:marker val="1"/>
        <c:smooth val="0"/>
        <c:axId val="537829312"/>
        <c:axId val="537831392"/>
      </c:lineChart>
      <c:catAx>
        <c:axId val="537829312"/>
        <c:scaling>
          <c:orientation val="minMax"/>
        </c:scaling>
        <c:delete val="0"/>
        <c:axPos val="b"/>
        <c:numFmt formatCode="General" sourceLinked="1"/>
        <c:majorTickMark val="none"/>
        <c:minorTickMark val="none"/>
        <c:tickLblPos val="nextTo"/>
        <c:spPr>
          <a:noFill/>
          <a:ln w="9525" cap="flat" cmpd="sng" algn="ctr">
            <a:solidFill>
              <a:schemeClr val="lt1">
                <a:lumMod val="95000"/>
                <a:alpha val="10000"/>
              </a:schemeClr>
            </a:solidFill>
            <a:round/>
          </a:ln>
          <a:effectLst/>
        </c:spPr>
        <c:txPr>
          <a:bodyPr rot="-60000000" spcFirstLastPara="1" vertOverflow="ellipsis" vert="horz" wrap="square" anchor="ctr" anchorCtr="1"/>
          <a:lstStyle/>
          <a:p>
            <a:pPr>
              <a:defRPr sz="1600" b="1" i="1" u="none" strike="noStrike" kern="1200" baseline="0">
                <a:solidFill>
                  <a:schemeClr val="lt1">
                    <a:lumMod val="85000"/>
                  </a:schemeClr>
                </a:solidFill>
                <a:latin typeface="+mn-lt"/>
                <a:ea typeface="+mn-ea"/>
                <a:cs typeface="+mn-cs"/>
              </a:defRPr>
            </a:pPr>
            <a:endParaRPr lang="en-US"/>
          </a:p>
        </c:txPr>
        <c:crossAx val="537831392"/>
        <c:crosses val="autoZero"/>
        <c:auto val="1"/>
        <c:lblAlgn val="ctr"/>
        <c:lblOffset val="100"/>
        <c:noMultiLvlLbl val="0"/>
      </c:catAx>
      <c:valAx>
        <c:axId val="537831392"/>
        <c:scaling>
          <c:orientation val="minMax"/>
        </c:scaling>
        <c:delete val="0"/>
        <c:axPos val="l"/>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537829312"/>
        <c:crosses val="autoZero"/>
        <c:crossBetween val="between"/>
      </c:valAx>
      <c:spPr>
        <a:noFill/>
        <a:ln>
          <a:noFill/>
        </a:ln>
        <a:effectLst>
          <a:outerShdw blurRad="50800" dist="38100" dir="5400000" algn="t" rotWithShape="0">
            <a:schemeClr val="bg2">
              <a:lumMod val="40000"/>
              <a:lumOff val="60000"/>
              <a:alpha val="40000"/>
            </a:schemeClr>
          </a:outerShdw>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a:glow rad="228600">
        <a:schemeClr val="accent6">
          <a:satMod val="175000"/>
          <a:alpha val="40000"/>
        </a:schemeClr>
      </a:glow>
      <a:outerShdw blurRad="50800" dist="50800" dir="5400000" algn="ctr" rotWithShape="0">
        <a:srgbClr val="000000">
          <a:alpha val="93000"/>
        </a:srgbClr>
      </a:outerShdw>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Visible val="1"/>
      </c14:pivotOptions>
    </c:ext>
    <c:ext xmlns:c16="http://schemas.microsoft.com/office/drawing/2014/chart" uri="{E28EC0CA-F0BB-4C9C-879D-F8772B89E7AC}">
      <c16:pivotOptions16>
        <c16:showExpandCollapseFieldButtons val="1"/>
      </c16:pivotOptions16>
    </c:ext>
  </c:extLst>
</c:chartSpace>
</file>

<file path=ppt/charts/colors1.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withinLinear" id="16">
  <a:schemeClr val="accent3"/>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341">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ize="5"/>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3.xml><?xml version="1.0" encoding="utf-8"?>
<cs:chartStyle xmlns:cs="http://schemas.microsoft.com/office/drawing/2012/chartStyle" xmlns:a="http://schemas.openxmlformats.org/drawingml/2006/main" id="233">
  <cs:axisTitle>
    <cs:lnRef idx="0"/>
    <cs:fillRef idx="0"/>
    <cs:effectRef idx="0"/>
    <cs:fontRef idx="minor">
      <a:schemeClr val="lt1">
        <a:lumMod val="85000"/>
      </a:schemeClr>
    </cs:fontRef>
    <cs:defRPr sz="1197" b="1" kern="1200" cap="all"/>
  </cs:axisTitle>
  <cs:categoryAxis>
    <cs:lnRef idx="0"/>
    <cs:fillRef idx="0"/>
    <cs:effectRef idx="0"/>
    <cs:fontRef idx="minor">
      <a:schemeClr val="lt1">
        <a:lumMod val="85000"/>
      </a:schemeClr>
    </cs:fontRef>
    <cs:spPr>
      <a:ln w="9525" cap="flat" cmpd="sng" algn="ctr">
        <a:solidFill>
          <a:schemeClr val="lt1">
            <a:lumMod val="95000"/>
            <a:alpha val="10000"/>
          </a:schemeClr>
        </a:solidFill>
        <a:round/>
      </a:ln>
    </cs:spPr>
    <cs:defRPr sz="1197"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330" kern="1200"/>
  </cs:chartArea>
  <cs:dataLabel>
    <cs:lnRef idx="0"/>
    <cs:fillRef idx="0"/>
    <cs:effectRef idx="0"/>
    <cs:fontRef idx="minor">
      <a:schemeClr val="lt1">
        <a:lumMod val="85000"/>
      </a:schemeClr>
    </cs:fontRef>
    <cs:defRPr sz="1197" kern="1200"/>
  </cs:dataLabel>
  <cs:dataLabelCallout>
    <cs:lnRef idx="0"/>
    <cs:fillRef idx="0"/>
    <cs:effectRef idx="0"/>
    <cs:fontRef idx="minor">
      <a:schemeClr val="dk1">
        <a:lumMod val="65000"/>
        <a:lumOff val="35000"/>
      </a:schemeClr>
    </cs:fontRef>
    <cs:spPr>
      <a:solidFill>
        <a:schemeClr val="lt1"/>
      </a:solidFill>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1197"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1197"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2128"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1197"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1197" kern="1200"/>
  </cs:valueAxis>
  <cs:wall>
    <cs:lnRef idx="0"/>
    <cs:fillRef idx="0"/>
    <cs:effectRef idx="0"/>
    <cs:fontRef idx="minor">
      <a:schemeClr val="tx1"/>
    </cs:fontRef>
  </cs:wall>
</cs:chartStyle>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23FEA57E-7C1A-457B-A4CD-5DCEB057B502}" type="datetime1">
              <a:rPr lang="en-US" smtClean="0"/>
              <a:t>2/2/2023</a:t>
            </a:fld>
            <a:endParaRPr lang="en-US" dirty="0"/>
          </a:p>
        </p:txBody>
      </p:sp>
      <p:sp>
        <p:nvSpPr>
          <p:cNvPr id="5" name="Footer Placeholder 4"/>
          <p:cNvSpPr>
            <a:spLocks noGrp="1"/>
          </p:cNvSpPr>
          <p:nvPr>
            <p:ph type="ftr" sz="quarter" idx="11"/>
          </p:nvPr>
        </p:nvSpPr>
        <p:spPr>
          <a:xfrm>
            <a:off x="1371600" y="4323845"/>
            <a:ext cx="6400800" cy="365125"/>
          </a:xfrm>
        </p:spPr>
        <p:txBody>
          <a:bodyPr/>
          <a:lstStyle/>
          <a:p>
            <a:r>
              <a:rPr lang="en-US"/>
              <a:t>Sample Footer Text</a:t>
            </a:r>
            <a:endParaRPr lang="en-US" dirty="0"/>
          </a:p>
        </p:txBody>
      </p:sp>
      <p:sp>
        <p:nvSpPr>
          <p:cNvPr id="6" name="Slide Number Placeholder 5"/>
          <p:cNvSpPr>
            <a:spLocks noGrp="1"/>
          </p:cNvSpPr>
          <p:nvPr>
            <p:ph type="sldNum" sz="quarter" idx="12"/>
          </p:nvPr>
        </p:nvSpPr>
        <p:spPr>
          <a:xfrm>
            <a:off x="8077200" y="1430866"/>
            <a:ext cx="2743200" cy="365125"/>
          </a:xfrm>
        </p:spPr>
        <p:txBody>
          <a:bodyPr/>
          <a:lstStyle/>
          <a:p>
            <a:fld id="{F8E28480-1C08-4458-AD97-0283E6FFD09D}" type="slidenum">
              <a:rPr lang="en-US" smtClean="0"/>
              <a:t>‹#›</a:t>
            </a:fld>
            <a:endParaRPr lang="en-US" dirty="0"/>
          </a:p>
        </p:txBody>
      </p:sp>
    </p:spTree>
    <p:extLst>
      <p:ext uri="{BB962C8B-B14F-4D97-AF65-F5344CB8AC3E}">
        <p14:creationId xmlns:p14="http://schemas.microsoft.com/office/powerpoint/2010/main" val="11298822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3FE42E8-8B57-452D-A122-4DCE9AC771EF}" type="datetime1">
              <a:rPr lang="en-US" smtClean="0"/>
              <a:t>2/2/2023</a:t>
            </a:fld>
            <a:endParaRPr lang="en-US"/>
          </a:p>
        </p:txBody>
      </p:sp>
      <p:sp>
        <p:nvSpPr>
          <p:cNvPr id="6" name="Footer Placeholder 5"/>
          <p:cNvSpPr>
            <a:spLocks noGrp="1"/>
          </p:cNvSpPr>
          <p:nvPr>
            <p:ph type="ftr" sz="quarter" idx="11"/>
          </p:nvPr>
        </p:nvSpPr>
        <p:spPr/>
        <p:txBody>
          <a:bodyPr/>
          <a:lstStyle/>
          <a:p>
            <a:r>
              <a:rPr lang="en-US"/>
              <a:t>Sample Footer Text</a:t>
            </a:r>
            <a:endParaRPr lang="en-US" dirty="0"/>
          </a:p>
        </p:txBody>
      </p:sp>
      <p:sp>
        <p:nvSpPr>
          <p:cNvPr id="7" name="Slide Number Placeholder 6"/>
          <p:cNvSpPr>
            <a:spLocks noGrp="1"/>
          </p:cNvSpPr>
          <p:nvPr>
            <p:ph type="sldNum" sz="quarter" idx="12"/>
          </p:nvPr>
        </p:nvSpPr>
        <p:spPr/>
        <p:txBody>
          <a:bodyPr/>
          <a:lstStyle/>
          <a:p>
            <a:fld id="{F8E28480-1C08-4458-AD97-0283E6FFD09D}" type="slidenum">
              <a:rPr lang="en-US" smtClean="0"/>
              <a:pPr/>
              <a:t>‹#›</a:t>
            </a:fld>
            <a:endParaRPr lang="en-US"/>
          </a:p>
        </p:txBody>
      </p:sp>
    </p:spTree>
    <p:extLst>
      <p:ext uri="{BB962C8B-B14F-4D97-AF65-F5344CB8AC3E}">
        <p14:creationId xmlns:p14="http://schemas.microsoft.com/office/powerpoint/2010/main" val="4291604294"/>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D3FE42E8-8B57-452D-A122-4DCE9AC771EF}" type="datetime1">
              <a:rPr lang="en-US" smtClean="0"/>
              <a:t>2/2/2023</a:t>
            </a:fld>
            <a:endParaRPr lang="en-US"/>
          </a:p>
        </p:txBody>
      </p:sp>
      <p:sp>
        <p:nvSpPr>
          <p:cNvPr id="6" name="Footer Placeholder 5"/>
          <p:cNvSpPr>
            <a:spLocks noGrp="1"/>
          </p:cNvSpPr>
          <p:nvPr>
            <p:ph type="ftr" sz="quarter" idx="11"/>
          </p:nvPr>
        </p:nvSpPr>
        <p:spPr>
          <a:xfrm>
            <a:off x="685800" y="379941"/>
            <a:ext cx="6991492" cy="365125"/>
          </a:xfrm>
        </p:spPr>
        <p:txBody>
          <a:bodyPr/>
          <a:lstStyle/>
          <a:p>
            <a:r>
              <a:rPr lang="en-US"/>
              <a:t>Sample Footer Text</a:t>
            </a:r>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F8E28480-1C08-4458-AD97-0283E6FFD09D}" type="slidenum">
              <a:rPr lang="en-US" smtClean="0"/>
              <a:pPr/>
              <a:t>‹#›</a:t>
            </a:fld>
            <a:endParaRPr lang="en-US"/>
          </a:p>
        </p:txBody>
      </p:sp>
    </p:spTree>
    <p:extLst>
      <p:ext uri="{BB962C8B-B14F-4D97-AF65-F5344CB8AC3E}">
        <p14:creationId xmlns:p14="http://schemas.microsoft.com/office/powerpoint/2010/main" val="1826617421"/>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3" name="Picture 12"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D3FE42E8-8B57-452D-A122-4DCE9AC771EF}" type="datetime1">
              <a:rPr lang="en-US" smtClean="0"/>
              <a:t>2/2/2023</a:t>
            </a:fld>
            <a:endParaRPr lang="en-US"/>
          </a:p>
        </p:txBody>
      </p:sp>
      <p:sp>
        <p:nvSpPr>
          <p:cNvPr id="6" name="Footer Placeholder 5"/>
          <p:cNvSpPr>
            <a:spLocks noGrp="1"/>
          </p:cNvSpPr>
          <p:nvPr>
            <p:ph type="ftr" sz="quarter" idx="11"/>
          </p:nvPr>
        </p:nvSpPr>
        <p:spPr>
          <a:xfrm>
            <a:off x="685800" y="379941"/>
            <a:ext cx="6991492" cy="365125"/>
          </a:xfrm>
        </p:spPr>
        <p:txBody>
          <a:bodyPr/>
          <a:lstStyle/>
          <a:p>
            <a:r>
              <a:rPr lang="en-US"/>
              <a:t>Sample Footer Text</a:t>
            </a:r>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F8E28480-1C08-4458-AD97-0283E6FFD09D}" type="slidenum">
              <a:rPr lang="en-US" smtClean="0"/>
              <a:pPr/>
              <a:t>‹#›</a:t>
            </a:fld>
            <a:endParaRPr lang="en-US"/>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511705967"/>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D3FE42E8-8B57-452D-A122-4DCE9AC771EF}" type="datetime1">
              <a:rPr lang="en-US" smtClean="0"/>
              <a:t>2/2/2023</a:t>
            </a:fld>
            <a:endParaRPr lang="en-US"/>
          </a:p>
        </p:txBody>
      </p:sp>
      <p:sp>
        <p:nvSpPr>
          <p:cNvPr id="6" name="Footer Placeholder 5"/>
          <p:cNvSpPr>
            <a:spLocks noGrp="1"/>
          </p:cNvSpPr>
          <p:nvPr>
            <p:ph type="ftr" sz="quarter" idx="11"/>
          </p:nvPr>
        </p:nvSpPr>
        <p:spPr>
          <a:xfrm>
            <a:off x="685800" y="378883"/>
            <a:ext cx="6991492" cy="365125"/>
          </a:xfrm>
        </p:spPr>
        <p:txBody>
          <a:bodyPr/>
          <a:lstStyle/>
          <a:p>
            <a:r>
              <a:rPr lang="en-US"/>
              <a:t>Sample Footer Text</a:t>
            </a:r>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F8E28480-1C08-4458-AD97-0283E6FFD09D}" type="slidenum">
              <a:rPr lang="en-US" smtClean="0"/>
              <a:pPr/>
              <a:t>‹#›</a:t>
            </a:fld>
            <a:endParaRPr lang="en-US"/>
          </a:p>
        </p:txBody>
      </p:sp>
    </p:spTree>
    <p:extLst>
      <p:ext uri="{BB962C8B-B14F-4D97-AF65-F5344CB8AC3E}">
        <p14:creationId xmlns:p14="http://schemas.microsoft.com/office/powerpoint/2010/main" val="647504904"/>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3FE42E8-8B57-452D-A122-4DCE9AC771EF}" type="datetime1">
              <a:rPr lang="en-US" smtClean="0"/>
              <a:t>2/2/2023</a:t>
            </a:fld>
            <a:endParaRPr lang="en-US"/>
          </a:p>
        </p:txBody>
      </p:sp>
      <p:sp>
        <p:nvSpPr>
          <p:cNvPr id="4" name="Footer Placeholder 3"/>
          <p:cNvSpPr>
            <a:spLocks noGrp="1"/>
          </p:cNvSpPr>
          <p:nvPr>
            <p:ph type="ftr" sz="quarter" idx="11"/>
          </p:nvPr>
        </p:nvSpPr>
        <p:spPr/>
        <p:txBody>
          <a:bodyPr/>
          <a:lstStyle/>
          <a:p>
            <a:r>
              <a:rPr lang="en-US"/>
              <a:t>Sample Footer Text</a:t>
            </a:r>
            <a:endParaRPr lang="en-US" dirty="0"/>
          </a:p>
        </p:txBody>
      </p:sp>
      <p:sp>
        <p:nvSpPr>
          <p:cNvPr id="5" name="Slide Number Placeholder 4"/>
          <p:cNvSpPr>
            <a:spLocks noGrp="1"/>
          </p:cNvSpPr>
          <p:nvPr>
            <p:ph type="sldNum" sz="quarter" idx="12"/>
          </p:nvPr>
        </p:nvSpPr>
        <p:spPr/>
        <p:txBody>
          <a:bodyPr/>
          <a:lstStyle/>
          <a:p>
            <a:fld id="{F8E28480-1C08-4458-AD97-0283E6FFD09D}" type="slidenum">
              <a:rPr lang="en-US" smtClean="0"/>
              <a:pPr/>
              <a:t>‹#›</a:t>
            </a:fld>
            <a:endParaRPr lang="en-US"/>
          </a:p>
        </p:txBody>
      </p:sp>
    </p:spTree>
    <p:extLst>
      <p:ext uri="{BB962C8B-B14F-4D97-AF65-F5344CB8AC3E}">
        <p14:creationId xmlns:p14="http://schemas.microsoft.com/office/powerpoint/2010/main" val="135452345"/>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3FE42E8-8B57-452D-A122-4DCE9AC771EF}" type="datetime1">
              <a:rPr lang="en-US" smtClean="0"/>
              <a:t>2/2/2023</a:t>
            </a:fld>
            <a:endParaRPr lang="en-US"/>
          </a:p>
        </p:txBody>
      </p:sp>
      <p:sp>
        <p:nvSpPr>
          <p:cNvPr id="4" name="Footer Placeholder 3"/>
          <p:cNvSpPr>
            <a:spLocks noGrp="1"/>
          </p:cNvSpPr>
          <p:nvPr>
            <p:ph type="ftr" sz="quarter" idx="11"/>
          </p:nvPr>
        </p:nvSpPr>
        <p:spPr/>
        <p:txBody>
          <a:bodyPr/>
          <a:lstStyle/>
          <a:p>
            <a:r>
              <a:rPr lang="en-US"/>
              <a:t>Sample Footer Text</a:t>
            </a:r>
            <a:endParaRPr lang="en-US" dirty="0"/>
          </a:p>
        </p:txBody>
      </p:sp>
      <p:sp>
        <p:nvSpPr>
          <p:cNvPr id="5" name="Slide Number Placeholder 4"/>
          <p:cNvSpPr>
            <a:spLocks noGrp="1"/>
          </p:cNvSpPr>
          <p:nvPr>
            <p:ph type="sldNum" sz="quarter" idx="12"/>
          </p:nvPr>
        </p:nvSpPr>
        <p:spPr/>
        <p:txBody>
          <a:bodyPr/>
          <a:lstStyle/>
          <a:p>
            <a:fld id="{F8E28480-1C08-4458-AD97-0283E6FFD09D}" type="slidenum">
              <a:rPr lang="en-US" smtClean="0"/>
              <a:pPr/>
              <a:t>‹#›</a:t>
            </a:fld>
            <a:endParaRPr lang="en-US"/>
          </a:p>
        </p:txBody>
      </p:sp>
    </p:spTree>
    <p:extLst>
      <p:ext uri="{BB962C8B-B14F-4D97-AF65-F5344CB8AC3E}">
        <p14:creationId xmlns:p14="http://schemas.microsoft.com/office/powerpoint/2010/main" val="1694750428"/>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1789749-A4CD-447F-8298-2B7988C91CEA}" type="datetime1">
              <a:rPr lang="en-US" smtClean="0"/>
              <a:t>2/2/2023</a:t>
            </a:fld>
            <a:endParaRPr lang="en-US"/>
          </a:p>
        </p:txBody>
      </p:sp>
      <p:sp>
        <p:nvSpPr>
          <p:cNvPr id="5" name="Footer Placeholder 4"/>
          <p:cNvSpPr>
            <a:spLocks noGrp="1"/>
          </p:cNvSpPr>
          <p:nvPr>
            <p:ph type="ftr" sz="quarter" idx="11"/>
          </p:nvPr>
        </p:nvSpPr>
        <p:spPr/>
        <p:txBody>
          <a:bodyPr/>
          <a:lstStyle/>
          <a:p>
            <a:r>
              <a:rPr lang="en-US"/>
              <a:t>Sample Footer Text</a:t>
            </a:r>
            <a:endParaRPr lang="en-US" dirty="0"/>
          </a:p>
        </p:txBody>
      </p:sp>
      <p:sp>
        <p:nvSpPr>
          <p:cNvPr id="6" name="Slide Number Placeholder 5"/>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79216304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BA0444D3-C0BA-4587-A56C-581AB9F841BE}" type="datetime1">
              <a:rPr lang="en-US" smtClean="0"/>
              <a:t>2/2/2023</a:t>
            </a:fld>
            <a:endParaRPr lang="en-US"/>
          </a:p>
        </p:txBody>
      </p:sp>
      <p:sp>
        <p:nvSpPr>
          <p:cNvPr id="5" name="Footer Placeholder 4"/>
          <p:cNvSpPr>
            <a:spLocks noGrp="1"/>
          </p:cNvSpPr>
          <p:nvPr>
            <p:ph type="ftr" sz="quarter" idx="11"/>
          </p:nvPr>
        </p:nvSpPr>
        <p:spPr>
          <a:xfrm>
            <a:off x="685800" y="381000"/>
            <a:ext cx="6991492" cy="365125"/>
          </a:xfrm>
        </p:spPr>
        <p:txBody>
          <a:bodyPr/>
          <a:lstStyle/>
          <a:p>
            <a:r>
              <a:rPr lang="en-US"/>
              <a:t>Sample Footer Text</a:t>
            </a:r>
          </a:p>
        </p:txBody>
      </p:sp>
      <p:sp>
        <p:nvSpPr>
          <p:cNvPr id="6" name="Slide Number Placeholder 5"/>
          <p:cNvSpPr>
            <a:spLocks noGrp="1"/>
          </p:cNvSpPr>
          <p:nvPr>
            <p:ph type="sldNum" sz="quarter" idx="12"/>
          </p:nvPr>
        </p:nvSpPr>
        <p:spPr>
          <a:xfrm>
            <a:off x="10862452" y="381000"/>
            <a:ext cx="643748" cy="365125"/>
          </a:xfrm>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27198410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01AF2CE-4F37-411C-A3EE-BBBE223265BF}" type="datetime1">
              <a:rPr lang="en-US" smtClean="0"/>
              <a:t>2/2/2023</a:t>
            </a:fld>
            <a:endParaRPr lang="en-US"/>
          </a:p>
        </p:txBody>
      </p:sp>
      <p:sp>
        <p:nvSpPr>
          <p:cNvPr id="5" name="Footer Placeholder 4"/>
          <p:cNvSpPr>
            <a:spLocks noGrp="1"/>
          </p:cNvSpPr>
          <p:nvPr>
            <p:ph type="ftr" sz="quarter" idx="11"/>
          </p:nvPr>
        </p:nvSpPr>
        <p:spPr/>
        <p:txBody>
          <a:bodyPr/>
          <a:lstStyle/>
          <a:p>
            <a:r>
              <a:rPr lang="en-US"/>
              <a:t>Sample Footer Text</a:t>
            </a:r>
          </a:p>
        </p:txBody>
      </p:sp>
      <p:sp>
        <p:nvSpPr>
          <p:cNvPr id="6" name="Slide Number Placeholder 5"/>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40845989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C96083D4-708C-4BB5-B4FD-30CE9FA12FD5}" type="datetime1">
              <a:rPr lang="en-US" smtClean="0"/>
              <a:t>2/2/2023</a:t>
            </a:fld>
            <a:endParaRPr lang="en-US"/>
          </a:p>
        </p:txBody>
      </p:sp>
      <p:sp>
        <p:nvSpPr>
          <p:cNvPr id="5" name="Footer Placeholder 4"/>
          <p:cNvSpPr>
            <a:spLocks noGrp="1"/>
          </p:cNvSpPr>
          <p:nvPr>
            <p:ph type="ftr" sz="quarter" idx="11"/>
          </p:nvPr>
        </p:nvSpPr>
        <p:spPr>
          <a:xfrm>
            <a:off x="685800" y="381001"/>
            <a:ext cx="6991492" cy="364065"/>
          </a:xfrm>
        </p:spPr>
        <p:txBody>
          <a:bodyPr/>
          <a:lstStyle/>
          <a:p>
            <a:r>
              <a:rPr lang="en-US"/>
              <a:t>Sample Footer Text</a:t>
            </a:r>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6127559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0D239B2-65BC-4C2A-A62B-3EABFE9590E4}" type="datetime1">
              <a:rPr lang="en-US" smtClean="0"/>
              <a:t>2/2/2023</a:t>
            </a:fld>
            <a:endParaRPr lang="en-US"/>
          </a:p>
        </p:txBody>
      </p:sp>
      <p:sp>
        <p:nvSpPr>
          <p:cNvPr id="6" name="Footer Placeholder 5"/>
          <p:cNvSpPr>
            <a:spLocks noGrp="1"/>
          </p:cNvSpPr>
          <p:nvPr>
            <p:ph type="ftr" sz="quarter" idx="11"/>
          </p:nvPr>
        </p:nvSpPr>
        <p:spPr/>
        <p:txBody>
          <a:bodyPr/>
          <a:lstStyle/>
          <a:p>
            <a:r>
              <a:rPr lang="en-US"/>
              <a:t>Sample Footer Text</a:t>
            </a:r>
          </a:p>
        </p:txBody>
      </p:sp>
      <p:sp>
        <p:nvSpPr>
          <p:cNvPr id="7" name="Slide Number Placeholder 6"/>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25437262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5E05F5A-E4A3-476F-A89E-C2B73F2431E4}" type="datetime1">
              <a:rPr lang="en-US" smtClean="0"/>
              <a:t>2/2/2023</a:t>
            </a:fld>
            <a:endParaRPr lang="en-US"/>
          </a:p>
        </p:txBody>
      </p:sp>
      <p:sp>
        <p:nvSpPr>
          <p:cNvPr id="8" name="Footer Placeholder 7"/>
          <p:cNvSpPr>
            <a:spLocks noGrp="1"/>
          </p:cNvSpPr>
          <p:nvPr>
            <p:ph type="ftr" sz="quarter" idx="11"/>
          </p:nvPr>
        </p:nvSpPr>
        <p:spPr/>
        <p:txBody>
          <a:bodyPr/>
          <a:lstStyle/>
          <a:p>
            <a:r>
              <a:rPr lang="en-US"/>
              <a:t>Sample Footer Text</a:t>
            </a:r>
          </a:p>
        </p:txBody>
      </p:sp>
      <p:sp>
        <p:nvSpPr>
          <p:cNvPr id="9" name="Slide Number Placeholder 8"/>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26528877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3761515-4A26-4F31-9F61-5A10B1FABBFC}" type="datetime1">
              <a:rPr lang="en-US" smtClean="0"/>
              <a:t>2/2/2023</a:t>
            </a:fld>
            <a:endParaRPr lang="en-US"/>
          </a:p>
        </p:txBody>
      </p:sp>
      <p:sp>
        <p:nvSpPr>
          <p:cNvPr id="4" name="Footer Placeholder 3"/>
          <p:cNvSpPr>
            <a:spLocks noGrp="1"/>
          </p:cNvSpPr>
          <p:nvPr>
            <p:ph type="ftr" sz="quarter" idx="11"/>
          </p:nvPr>
        </p:nvSpPr>
        <p:spPr/>
        <p:txBody>
          <a:bodyPr/>
          <a:lstStyle/>
          <a:p>
            <a:r>
              <a:rPr lang="en-US"/>
              <a:t>Sample Footer Text</a:t>
            </a:r>
          </a:p>
        </p:txBody>
      </p:sp>
      <p:sp>
        <p:nvSpPr>
          <p:cNvPr id="5" name="Slide Number Placeholder 4"/>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35409690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A75DC65-7D1F-4BAB-9695-F7E734143E14}" type="datetime1">
              <a:rPr lang="en-US" smtClean="0"/>
              <a:t>2/2/2023</a:t>
            </a:fld>
            <a:endParaRPr lang="en-US"/>
          </a:p>
        </p:txBody>
      </p:sp>
      <p:sp>
        <p:nvSpPr>
          <p:cNvPr id="3" name="Footer Placeholder 2"/>
          <p:cNvSpPr>
            <a:spLocks noGrp="1"/>
          </p:cNvSpPr>
          <p:nvPr>
            <p:ph type="ftr" sz="quarter" idx="11"/>
          </p:nvPr>
        </p:nvSpPr>
        <p:spPr/>
        <p:txBody>
          <a:bodyPr/>
          <a:lstStyle/>
          <a:p>
            <a:r>
              <a:rPr lang="en-US"/>
              <a:t>Sample Footer Text</a:t>
            </a:r>
          </a:p>
        </p:txBody>
      </p:sp>
      <p:sp>
        <p:nvSpPr>
          <p:cNvPr id="4" name="Slide Number Placeholder 3"/>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4518658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E624077-BD55-4036-8E92-6558FDF3B653}" type="datetime1">
              <a:rPr lang="en-US" smtClean="0"/>
              <a:t>2/2/2023</a:t>
            </a:fld>
            <a:endParaRPr lang="en-US"/>
          </a:p>
        </p:txBody>
      </p:sp>
      <p:sp>
        <p:nvSpPr>
          <p:cNvPr id="6" name="Footer Placeholder 5"/>
          <p:cNvSpPr>
            <a:spLocks noGrp="1"/>
          </p:cNvSpPr>
          <p:nvPr>
            <p:ph type="ftr" sz="quarter" idx="11"/>
          </p:nvPr>
        </p:nvSpPr>
        <p:spPr/>
        <p:txBody>
          <a:bodyPr/>
          <a:lstStyle/>
          <a:p>
            <a:r>
              <a:rPr lang="en-US"/>
              <a:t>Sample Footer Text</a:t>
            </a:r>
          </a:p>
        </p:txBody>
      </p:sp>
      <p:sp>
        <p:nvSpPr>
          <p:cNvPr id="7" name="Slide Number Placeholder 6"/>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35994424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04225F2-7107-4609-BCC2-77C63064A5E8}" type="datetime1">
              <a:rPr lang="en-US" smtClean="0"/>
              <a:t>2/2/2023</a:t>
            </a:fld>
            <a:endParaRPr lang="en-US"/>
          </a:p>
        </p:txBody>
      </p:sp>
      <p:sp>
        <p:nvSpPr>
          <p:cNvPr id="6" name="Footer Placeholder 5"/>
          <p:cNvSpPr>
            <a:spLocks noGrp="1"/>
          </p:cNvSpPr>
          <p:nvPr>
            <p:ph type="ftr" sz="quarter" idx="11"/>
          </p:nvPr>
        </p:nvSpPr>
        <p:spPr/>
        <p:txBody>
          <a:bodyPr/>
          <a:lstStyle/>
          <a:p>
            <a:r>
              <a:rPr lang="en-US"/>
              <a:t>Sample Footer Text</a:t>
            </a:r>
          </a:p>
        </p:txBody>
      </p:sp>
      <p:sp>
        <p:nvSpPr>
          <p:cNvPr id="7" name="Slide Number Placeholder 6"/>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27114864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C0-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D3FE42E8-8B57-452D-A122-4DCE9AC771EF}" type="datetime1">
              <a:rPr lang="en-US" smtClean="0"/>
              <a:t>2/2/2023</a:t>
            </a:fld>
            <a:endParaRPr lang="en-US"/>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r>
              <a:rPr lang="en-US"/>
              <a:t>Sample Footer Text</a:t>
            </a:r>
            <a:endParaRPr lang="en-US" dirty="0"/>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F8E28480-1C08-4458-AD97-0283E6FFD09D}" type="slidenum">
              <a:rPr lang="en-US" smtClean="0"/>
              <a:pPr/>
              <a:t>‹#›</a:t>
            </a:fld>
            <a:endParaRPr lang="en-US"/>
          </a:p>
        </p:txBody>
      </p:sp>
    </p:spTree>
    <p:extLst>
      <p:ext uri="{BB962C8B-B14F-4D97-AF65-F5344CB8AC3E}">
        <p14:creationId xmlns:p14="http://schemas.microsoft.com/office/powerpoint/2010/main" val="2957693712"/>
      </p:ext>
    </p:extLst>
  </p:cSld>
  <p:clrMap bg1="dk1" tx1="lt1" bg2="dk2" tx2="lt2" accent1="accent1" accent2="accent2" accent3="accent3" accent4="accent4" accent5="accent5" accent6="accent6" hlink="hlink" folHlink="folHlink"/>
  <p:sldLayoutIdLst>
    <p:sldLayoutId id="2147483920" r:id="rId1"/>
    <p:sldLayoutId id="2147483921" r:id="rId2"/>
    <p:sldLayoutId id="2147483922" r:id="rId3"/>
    <p:sldLayoutId id="2147483923" r:id="rId4"/>
    <p:sldLayoutId id="2147483924" r:id="rId5"/>
    <p:sldLayoutId id="2147483925" r:id="rId6"/>
    <p:sldLayoutId id="2147483926" r:id="rId7"/>
    <p:sldLayoutId id="2147483927" r:id="rId8"/>
    <p:sldLayoutId id="2147483928" r:id="rId9"/>
    <p:sldLayoutId id="2147483929" r:id="rId10"/>
    <p:sldLayoutId id="2147483930" r:id="rId11"/>
    <p:sldLayoutId id="2147483931" r:id="rId12"/>
    <p:sldLayoutId id="2147483932" r:id="rId13"/>
    <p:sldLayoutId id="2147483933" r:id="rId14"/>
    <p:sldLayoutId id="2147483934" r:id="rId15"/>
    <p:sldLayoutId id="2147483935" r:id="rId16"/>
    <p:sldLayoutId id="2147483936" r:id="rId17"/>
  </p:sldLayoutIdLst>
  <p:hf sldNum="0" hdr="0" ftr="0" dt="0"/>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eg"/><Relationship Id="rId1" Type="http://schemas.openxmlformats.org/officeDocument/2006/relationships/slideLayout" Target="../slideLayouts/slideLayout2.xml"/><Relationship Id="rId6" Type="http://schemas.openxmlformats.org/officeDocument/2006/relationships/hyperlink" Target="https://www.flickr.com/photos/jeepersmedia/14489390566/" TargetMode="External"/><Relationship Id="rId5" Type="http://schemas.openxmlformats.org/officeDocument/2006/relationships/image" Target="../media/image7.jpg"/><Relationship Id="rId4" Type="http://schemas.openxmlformats.org/officeDocument/2006/relationships/hyperlink" Target="https://www.flickr.com/photos/whitehouse/45473832675/"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2F6C2E-3EFF-8B39-0AB5-09296369304D}"/>
              </a:ext>
            </a:extLst>
          </p:cNvPr>
          <p:cNvSpPr>
            <a:spLocks noGrp="1"/>
          </p:cNvSpPr>
          <p:nvPr>
            <p:ph type="ctrTitle"/>
          </p:nvPr>
        </p:nvSpPr>
        <p:spPr>
          <a:xfrm>
            <a:off x="310443" y="1219199"/>
            <a:ext cx="2705101" cy="2508139"/>
          </a:xfrm>
        </p:spPr>
        <p:txBody>
          <a:bodyPr>
            <a:normAutofit/>
          </a:bodyPr>
          <a:lstStyle/>
          <a:p>
            <a:r>
              <a:rPr lang="en-US" sz="3200" dirty="0"/>
              <a:t>Nashville Cholera Epidemic of 1849-1850</a:t>
            </a:r>
          </a:p>
        </p:txBody>
      </p:sp>
      <p:sp>
        <p:nvSpPr>
          <p:cNvPr id="3" name="Subtitle 2">
            <a:extLst>
              <a:ext uri="{FF2B5EF4-FFF2-40B4-BE49-F238E27FC236}">
                <a16:creationId xmlns:a16="http://schemas.microsoft.com/office/drawing/2014/main" id="{8A5757AB-2FFE-9CB4-9017-6D4C85555363}"/>
              </a:ext>
            </a:extLst>
          </p:cNvPr>
          <p:cNvSpPr>
            <a:spLocks noGrp="1"/>
          </p:cNvSpPr>
          <p:nvPr>
            <p:ph type="subTitle" idx="1"/>
          </p:nvPr>
        </p:nvSpPr>
        <p:spPr>
          <a:xfrm>
            <a:off x="310443" y="3843057"/>
            <a:ext cx="2705100" cy="1371601"/>
          </a:xfrm>
        </p:spPr>
        <p:txBody>
          <a:bodyPr>
            <a:normAutofit/>
          </a:bodyPr>
          <a:lstStyle/>
          <a:p>
            <a:r>
              <a:rPr lang="en-US" sz="2000" dirty="0"/>
              <a:t>Brochure</a:t>
            </a:r>
          </a:p>
        </p:txBody>
      </p:sp>
      <p:pic>
        <p:nvPicPr>
          <p:cNvPr id="1026" name="Picture 2" descr="The Digital Research Library of Illinois History Journal™: The Cholera  Epidemic of 1832-33 in Illinois.">
            <a:extLst>
              <a:ext uri="{FF2B5EF4-FFF2-40B4-BE49-F238E27FC236}">
                <a16:creationId xmlns:a16="http://schemas.microsoft.com/office/drawing/2014/main" id="{FE10AB6C-8ECF-08BC-0447-114A51FBD0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96985" y="0"/>
            <a:ext cx="5137504" cy="68580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Cholera: A Trail Epidemic (U.S. National Park Service)">
            <a:extLst>
              <a:ext uri="{FF2B5EF4-FFF2-40B4-BE49-F238E27FC236}">
                <a16:creationId xmlns:a16="http://schemas.microsoft.com/office/drawing/2014/main" id="{8F7A0462-4891-7202-A926-43DDAB7411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34488" y="1219199"/>
            <a:ext cx="4357511" cy="33096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49273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E4818C-F73E-622C-E8B5-76695C63B372}"/>
              </a:ext>
            </a:extLst>
          </p:cNvPr>
          <p:cNvSpPr>
            <a:spLocks noGrp="1"/>
          </p:cNvSpPr>
          <p:nvPr>
            <p:ph type="title"/>
          </p:nvPr>
        </p:nvSpPr>
        <p:spPr/>
        <p:txBody>
          <a:bodyPr/>
          <a:lstStyle/>
          <a:p>
            <a:r>
              <a:rPr lang="en-US" i="1" dirty="0"/>
              <a:t>Opening facts</a:t>
            </a:r>
          </a:p>
        </p:txBody>
      </p:sp>
      <p:sp>
        <p:nvSpPr>
          <p:cNvPr id="3" name="Content Placeholder 2">
            <a:extLst>
              <a:ext uri="{FF2B5EF4-FFF2-40B4-BE49-F238E27FC236}">
                <a16:creationId xmlns:a16="http://schemas.microsoft.com/office/drawing/2014/main" id="{38D2B872-0CA7-37C7-C557-E5FDEA9A0BC5}"/>
              </a:ext>
            </a:extLst>
          </p:cNvPr>
          <p:cNvSpPr>
            <a:spLocks noGrp="1"/>
          </p:cNvSpPr>
          <p:nvPr>
            <p:ph idx="1"/>
          </p:nvPr>
        </p:nvSpPr>
        <p:spPr>
          <a:xfrm>
            <a:off x="592493" y="1726163"/>
            <a:ext cx="10820400" cy="4898572"/>
          </a:xfrm>
        </p:spPr>
        <p:txBody>
          <a:bodyPr>
            <a:normAutofit fontScale="92500" lnSpcReduction="10000"/>
          </a:bodyPr>
          <a:lstStyle/>
          <a:p>
            <a:r>
              <a:rPr lang="en-US" dirty="0"/>
              <a:t>Cholera is an acute </a:t>
            </a:r>
            <a:r>
              <a:rPr lang="en-US" dirty="0" err="1"/>
              <a:t>diarrhoeal</a:t>
            </a:r>
            <a:r>
              <a:rPr lang="en-US" dirty="0"/>
              <a:t> infection caused by ingestion of food or water contaminated with the bacterium Vibrio cholerae.</a:t>
            </a:r>
          </a:p>
          <a:p>
            <a:endParaRPr lang="en-US" dirty="0"/>
          </a:p>
          <a:p>
            <a:r>
              <a:rPr lang="en-US" dirty="0"/>
              <a:t>Cholera was believed to be spread in the mid to late 1840s from Irish immigrant ships from England to the United States. It spread throughout the Mississippi river system, killing over 4,500 in St. Louis and over 3,000 in New Orleans.</a:t>
            </a:r>
          </a:p>
          <a:p>
            <a:endParaRPr lang="en-US" dirty="0"/>
          </a:p>
          <a:p>
            <a:r>
              <a:rPr lang="en-US" dirty="0"/>
              <a:t>This was the 2</a:t>
            </a:r>
            <a:r>
              <a:rPr lang="en-US" baseline="30000" dirty="0"/>
              <a:t>nd</a:t>
            </a:r>
            <a:r>
              <a:rPr lang="en-US" dirty="0"/>
              <a:t> leading cause of death in the Nashville City Cemetery Association dataset.</a:t>
            </a:r>
          </a:p>
          <a:p>
            <a:endParaRPr lang="en-US" dirty="0"/>
          </a:p>
          <a:p>
            <a:r>
              <a:rPr lang="en-US" dirty="0"/>
              <a:t>There were at least 300 Nashville city-wide deaths in both 1849 and 1850 with populations of only 10,000 people.</a:t>
            </a:r>
          </a:p>
          <a:p>
            <a:endParaRPr lang="en-US" dirty="0"/>
          </a:p>
          <a:p>
            <a:r>
              <a:rPr lang="en-US" dirty="0"/>
              <a:t>There were 64 recorded deaths from cholera in just the first 4 days of July 1850. </a:t>
            </a:r>
          </a:p>
        </p:txBody>
      </p:sp>
    </p:spTree>
    <p:extLst>
      <p:ext uri="{BB962C8B-B14F-4D97-AF65-F5344CB8AC3E}">
        <p14:creationId xmlns:p14="http://schemas.microsoft.com/office/powerpoint/2010/main" val="27929543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DFAC16-8F7F-F8F2-3207-2168D5EE56B9}"/>
              </a:ext>
            </a:extLst>
          </p:cNvPr>
          <p:cNvSpPr>
            <a:spLocks noGrp="1"/>
          </p:cNvSpPr>
          <p:nvPr>
            <p:ph type="title"/>
          </p:nvPr>
        </p:nvSpPr>
        <p:spPr>
          <a:xfrm>
            <a:off x="2998236" y="316504"/>
            <a:ext cx="8610600" cy="1293028"/>
          </a:xfrm>
          <a:ln>
            <a:solidFill>
              <a:schemeClr val="accent3"/>
            </a:solidFill>
          </a:ln>
        </p:spPr>
        <p:txBody>
          <a:bodyPr/>
          <a:lstStyle/>
          <a:p>
            <a:r>
              <a:rPr lang="en-US" i="1" dirty="0"/>
              <a:t>Cholera related deaths, summer of ‘49 &amp;’50</a:t>
            </a:r>
          </a:p>
        </p:txBody>
      </p:sp>
      <p:graphicFrame>
        <p:nvGraphicFramePr>
          <p:cNvPr id="4" name="Content Placeholder 3">
            <a:extLst>
              <a:ext uri="{FF2B5EF4-FFF2-40B4-BE49-F238E27FC236}">
                <a16:creationId xmlns:a16="http://schemas.microsoft.com/office/drawing/2014/main" id="{8670860B-B35C-3C21-F120-B97473180DBA}"/>
              </a:ext>
            </a:extLst>
          </p:cNvPr>
          <p:cNvGraphicFramePr>
            <a:graphicFrameLocks noGrp="1"/>
          </p:cNvGraphicFramePr>
          <p:nvPr>
            <p:ph idx="1"/>
            <p:extLst>
              <p:ext uri="{D42A27DB-BD31-4B8C-83A1-F6EECF244321}">
                <p14:modId xmlns:p14="http://schemas.microsoft.com/office/powerpoint/2010/main" val="2264503234"/>
              </p:ext>
            </p:extLst>
          </p:nvPr>
        </p:nvGraphicFramePr>
        <p:xfrm>
          <a:off x="-263591" y="1708733"/>
          <a:ext cx="11979729" cy="4477463"/>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8455252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45475DFF-8460-1F3B-96B4-B2422F5696A7}"/>
              </a:ext>
            </a:extLst>
          </p:cNvPr>
          <p:cNvSpPr txBox="1"/>
          <p:nvPr/>
        </p:nvSpPr>
        <p:spPr>
          <a:xfrm>
            <a:off x="6802019" y="1257725"/>
            <a:ext cx="2192696" cy="830997"/>
          </a:xfrm>
          <a:prstGeom prst="rect">
            <a:avLst/>
          </a:prstGeom>
          <a:noFill/>
        </p:spPr>
        <p:txBody>
          <a:bodyPr wrap="square" rtlCol="0">
            <a:spAutoFit/>
          </a:bodyPr>
          <a:lstStyle/>
          <a:p>
            <a:r>
              <a:rPr lang="en-US" sz="2400" b="1" i="1" dirty="0">
                <a:solidFill>
                  <a:srgbClr val="0070C0"/>
                </a:solidFill>
              </a:rPr>
              <a:t>Urban Residence</a:t>
            </a:r>
          </a:p>
        </p:txBody>
      </p:sp>
      <p:sp>
        <p:nvSpPr>
          <p:cNvPr id="19" name="TextBox 18">
            <a:extLst>
              <a:ext uri="{FF2B5EF4-FFF2-40B4-BE49-F238E27FC236}">
                <a16:creationId xmlns:a16="http://schemas.microsoft.com/office/drawing/2014/main" id="{83656A6C-5EE0-D094-CE68-96CE1A7307BF}"/>
              </a:ext>
            </a:extLst>
          </p:cNvPr>
          <p:cNvSpPr txBox="1"/>
          <p:nvPr/>
        </p:nvSpPr>
        <p:spPr>
          <a:xfrm>
            <a:off x="3556327" y="1257726"/>
            <a:ext cx="1807413" cy="830997"/>
          </a:xfrm>
          <a:prstGeom prst="rect">
            <a:avLst/>
          </a:prstGeom>
          <a:noFill/>
        </p:spPr>
        <p:txBody>
          <a:bodyPr wrap="square" rtlCol="0">
            <a:spAutoFit/>
          </a:bodyPr>
          <a:lstStyle/>
          <a:p>
            <a:r>
              <a:rPr lang="en-US" sz="2400" b="1" i="1" dirty="0">
                <a:solidFill>
                  <a:srgbClr val="C00000"/>
                </a:solidFill>
              </a:rPr>
              <a:t>Rural Residence </a:t>
            </a:r>
          </a:p>
        </p:txBody>
      </p:sp>
      <p:graphicFrame>
        <p:nvGraphicFramePr>
          <p:cNvPr id="4" name="Content Placeholder 3">
            <a:extLst>
              <a:ext uri="{FF2B5EF4-FFF2-40B4-BE49-F238E27FC236}">
                <a16:creationId xmlns:a16="http://schemas.microsoft.com/office/drawing/2014/main" id="{3E2D540B-FC2D-612F-2633-10D38BAFB079}"/>
              </a:ext>
            </a:extLst>
          </p:cNvPr>
          <p:cNvGraphicFramePr>
            <a:graphicFrameLocks noGrp="1"/>
          </p:cNvGraphicFramePr>
          <p:nvPr>
            <p:ph idx="1"/>
            <p:extLst>
              <p:ext uri="{D42A27DB-BD31-4B8C-83A1-F6EECF244321}">
                <p14:modId xmlns:p14="http://schemas.microsoft.com/office/powerpoint/2010/main" val="4255314161"/>
              </p:ext>
            </p:extLst>
          </p:nvPr>
        </p:nvGraphicFramePr>
        <p:xfrm>
          <a:off x="685800" y="2193925"/>
          <a:ext cx="10820400" cy="4024313"/>
        </p:xfrm>
        <a:graphic>
          <a:graphicData uri="http://schemas.openxmlformats.org/drawingml/2006/chart">
            <c:chart xmlns:c="http://schemas.openxmlformats.org/drawingml/2006/chart" xmlns:r="http://schemas.openxmlformats.org/officeDocument/2006/relationships" r:id="rId2"/>
          </a:graphicData>
        </a:graphic>
      </p:graphicFrame>
      <p:sp>
        <p:nvSpPr>
          <p:cNvPr id="5" name="TextBox 4">
            <a:extLst>
              <a:ext uri="{FF2B5EF4-FFF2-40B4-BE49-F238E27FC236}">
                <a16:creationId xmlns:a16="http://schemas.microsoft.com/office/drawing/2014/main" id="{607A4B64-A6C0-FE44-7295-ECAFA74FE9FB}"/>
              </a:ext>
            </a:extLst>
          </p:cNvPr>
          <p:cNvSpPr txBox="1"/>
          <p:nvPr/>
        </p:nvSpPr>
        <p:spPr>
          <a:xfrm>
            <a:off x="5735217" y="1719391"/>
            <a:ext cx="695325" cy="369332"/>
          </a:xfrm>
          <a:prstGeom prst="rect">
            <a:avLst/>
          </a:prstGeom>
          <a:noFill/>
        </p:spPr>
        <p:txBody>
          <a:bodyPr wrap="square" rtlCol="0">
            <a:spAutoFit/>
          </a:bodyPr>
          <a:lstStyle/>
          <a:p>
            <a:r>
              <a:rPr lang="en-US" i="1" dirty="0">
                <a:solidFill>
                  <a:schemeClr val="tx2">
                    <a:lumMod val="90000"/>
                  </a:schemeClr>
                </a:solidFill>
              </a:rPr>
              <a:t>Vs.</a:t>
            </a:r>
          </a:p>
        </p:txBody>
      </p:sp>
      <p:sp>
        <p:nvSpPr>
          <p:cNvPr id="2" name="TextBox 1">
            <a:extLst>
              <a:ext uri="{FF2B5EF4-FFF2-40B4-BE49-F238E27FC236}">
                <a16:creationId xmlns:a16="http://schemas.microsoft.com/office/drawing/2014/main" id="{0B519A8E-F099-0EB4-85F6-1EFDC5B96832}"/>
              </a:ext>
            </a:extLst>
          </p:cNvPr>
          <p:cNvSpPr txBox="1"/>
          <p:nvPr/>
        </p:nvSpPr>
        <p:spPr>
          <a:xfrm>
            <a:off x="8865636" y="259970"/>
            <a:ext cx="2547257" cy="1785104"/>
          </a:xfrm>
          <a:prstGeom prst="rect">
            <a:avLst/>
          </a:prstGeom>
          <a:noFill/>
        </p:spPr>
        <p:txBody>
          <a:bodyPr wrap="square" rtlCol="0">
            <a:spAutoFit/>
          </a:bodyPr>
          <a:lstStyle/>
          <a:p>
            <a:pPr marL="171450" indent="-171450">
              <a:buFont typeface="Arial" panose="020B0604020202020204" pitchFamily="34" charset="0"/>
              <a:buChar char="•"/>
            </a:pPr>
            <a:r>
              <a:rPr lang="en-US" sz="1100" i="1" dirty="0"/>
              <a:t>This graph shows the difference between the number  of people who resided in country areas vs the number of people who resided in the city and passed from cholera related illnesses. “M” represents male, “F” represents female. These are combined numbers from 1849 and 1850</a:t>
            </a:r>
          </a:p>
        </p:txBody>
      </p:sp>
    </p:spTree>
    <p:extLst>
      <p:ext uri="{BB962C8B-B14F-4D97-AF65-F5344CB8AC3E}">
        <p14:creationId xmlns:p14="http://schemas.microsoft.com/office/powerpoint/2010/main" val="23964521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6">
            <a:extLst>
              <a:ext uri="{FF2B5EF4-FFF2-40B4-BE49-F238E27FC236}">
                <a16:creationId xmlns:a16="http://schemas.microsoft.com/office/drawing/2014/main" id="{BD8F7D7D-9512-C26E-60CE-A7E194F281A7}"/>
              </a:ext>
            </a:extLst>
          </p:cNvPr>
          <p:cNvGraphicFramePr>
            <a:graphicFrameLocks noGrp="1"/>
          </p:cNvGraphicFramePr>
          <p:nvPr>
            <p:ph idx="1"/>
            <p:extLst>
              <p:ext uri="{D42A27DB-BD31-4B8C-83A1-F6EECF244321}">
                <p14:modId xmlns:p14="http://schemas.microsoft.com/office/powerpoint/2010/main" val="1800073699"/>
              </p:ext>
            </p:extLst>
          </p:nvPr>
        </p:nvGraphicFramePr>
        <p:xfrm>
          <a:off x="685800" y="2002453"/>
          <a:ext cx="10820400" cy="4024313"/>
        </p:xfrm>
        <a:graphic>
          <a:graphicData uri="http://schemas.openxmlformats.org/drawingml/2006/chart">
            <c:chart xmlns:c="http://schemas.openxmlformats.org/drawingml/2006/chart" xmlns:r="http://schemas.openxmlformats.org/officeDocument/2006/relationships" r:id="rId2"/>
          </a:graphicData>
        </a:graphic>
      </p:graphicFrame>
      <p:sp>
        <p:nvSpPr>
          <p:cNvPr id="3" name="TextBox 2">
            <a:extLst>
              <a:ext uri="{FF2B5EF4-FFF2-40B4-BE49-F238E27FC236}">
                <a16:creationId xmlns:a16="http://schemas.microsoft.com/office/drawing/2014/main" id="{1596E4DA-B691-0F85-3D14-47665F048E8D}"/>
              </a:ext>
            </a:extLst>
          </p:cNvPr>
          <p:cNvSpPr txBox="1"/>
          <p:nvPr/>
        </p:nvSpPr>
        <p:spPr>
          <a:xfrm>
            <a:off x="9343637" y="307910"/>
            <a:ext cx="2034073" cy="1384995"/>
          </a:xfrm>
          <a:prstGeom prst="rect">
            <a:avLst/>
          </a:prstGeom>
          <a:noFill/>
        </p:spPr>
        <p:txBody>
          <a:bodyPr wrap="square" rtlCol="0">
            <a:spAutoFit/>
          </a:bodyPr>
          <a:lstStyle/>
          <a:p>
            <a:pPr marL="171450" indent="-171450">
              <a:buFont typeface="Arial" panose="020B0604020202020204" pitchFamily="34" charset="0"/>
              <a:buChar char="•"/>
            </a:pPr>
            <a:r>
              <a:rPr lang="en-US" sz="1200" i="1" dirty="0"/>
              <a:t>This graph represents the age differences of people who passed from cholera related illnesses. These are combined numbers from 1849 and 1850</a:t>
            </a:r>
          </a:p>
        </p:txBody>
      </p:sp>
    </p:spTree>
    <p:extLst>
      <p:ext uri="{BB962C8B-B14F-4D97-AF65-F5344CB8AC3E}">
        <p14:creationId xmlns:p14="http://schemas.microsoft.com/office/powerpoint/2010/main" val="23681615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1EC45F-49EE-2B2B-199D-4489E807A3E6}"/>
              </a:ext>
            </a:extLst>
          </p:cNvPr>
          <p:cNvSpPr>
            <a:spLocks noGrp="1"/>
          </p:cNvSpPr>
          <p:nvPr>
            <p:ph type="title"/>
          </p:nvPr>
        </p:nvSpPr>
        <p:spPr>
          <a:xfrm>
            <a:off x="1404114" y="1192844"/>
            <a:ext cx="6680047" cy="1165530"/>
          </a:xfrm>
        </p:spPr>
        <p:txBody>
          <a:bodyPr>
            <a:normAutofit/>
          </a:bodyPr>
          <a:lstStyle/>
          <a:p>
            <a:pPr algn="l"/>
            <a:r>
              <a:rPr lang="en-US" sz="2400" b="1" i="1" dirty="0">
                <a:solidFill>
                  <a:schemeClr val="accent6"/>
                </a:solidFill>
              </a:rPr>
              <a:t>11</a:t>
            </a:r>
            <a:r>
              <a:rPr lang="en-US" sz="2400" b="1" i="1" baseline="30000" dirty="0">
                <a:solidFill>
                  <a:schemeClr val="accent6"/>
                </a:solidFill>
              </a:rPr>
              <a:t>th</a:t>
            </a:r>
            <a:r>
              <a:rPr lang="en-US" sz="2400" b="1" i="1" dirty="0">
                <a:solidFill>
                  <a:schemeClr val="accent6"/>
                </a:solidFill>
              </a:rPr>
              <a:t> president of the United states, James K Polk</a:t>
            </a:r>
          </a:p>
        </p:txBody>
      </p:sp>
      <p:sp>
        <p:nvSpPr>
          <p:cNvPr id="3" name="Content Placeholder 2">
            <a:extLst>
              <a:ext uri="{FF2B5EF4-FFF2-40B4-BE49-F238E27FC236}">
                <a16:creationId xmlns:a16="http://schemas.microsoft.com/office/drawing/2014/main" id="{BFD24A62-125D-D77B-BA32-790F84DFC56D}"/>
              </a:ext>
            </a:extLst>
          </p:cNvPr>
          <p:cNvSpPr>
            <a:spLocks noGrp="1"/>
          </p:cNvSpPr>
          <p:nvPr>
            <p:ph idx="1"/>
          </p:nvPr>
        </p:nvSpPr>
        <p:spPr>
          <a:xfrm>
            <a:off x="579310" y="2349042"/>
            <a:ext cx="7459824" cy="4573796"/>
          </a:xfrm>
        </p:spPr>
        <p:txBody>
          <a:bodyPr>
            <a:normAutofit fontScale="92500" lnSpcReduction="20000"/>
          </a:bodyPr>
          <a:lstStyle/>
          <a:p>
            <a:r>
              <a:rPr lang="en-US" b="0" i="0" dirty="0">
                <a:effectLst/>
                <a:latin typeface="Arial" panose="020B0604020202020204" pitchFamily="34" charset="0"/>
                <a:cs typeface="Arial" panose="020B0604020202020204" pitchFamily="34" charset="0"/>
              </a:rPr>
              <a:t>In office from March of 1845 to March of 1849</a:t>
            </a:r>
          </a:p>
          <a:p>
            <a:endParaRPr lang="en-US" b="0" i="0" dirty="0">
              <a:effectLst/>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President Polk and his wife Sarah traveled down the Atlantic coast and then westward through the deep south for a prearranged tour that would end in Nashville following his presidential term. </a:t>
            </a:r>
          </a:p>
          <a:p>
            <a:endParaRPr lang="en-US" b="0" i="0" dirty="0">
              <a:effectLst/>
              <a:latin typeface="Arial" panose="020B0604020202020204" pitchFamily="34" charset="0"/>
              <a:cs typeface="Arial" panose="020B0604020202020204" pitchFamily="34" charset="0"/>
            </a:endParaRPr>
          </a:p>
          <a:p>
            <a:r>
              <a:rPr lang="en-US" b="0" i="0" dirty="0">
                <a:effectLst/>
                <a:latin typeface="Arial" panose="020B0604020202020204" pitchFamily="34" charset="0"/>
                <a:cs typeface="Arial" panose="020B0604020202020204" pitchFamily="34" charset="0"/>
              </a:rPr>
              <a:t>At the end of his travels on Friday, June 15th, 1849, Polk died of cholera at his Polk Place home in Nashville, Tennessee at the age of 53. He passed 103 days after he left office.</a:t>
            </a:r>
          </a:p>
          <a:p>
            <a:endParaRPr lang="en-US" b="0" i="0" dirty="0">
              <a:effectLst/>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Polk's remains have been moved twice. After his death, he was buried in what is now Nashville City Cemetery, due to a legal requirement related to cholera. Polk was then moved to a tomb on the grounds of Polk Place (as specified in his will) in 1850.</a:t>
            </a:r>
          </a:p>
          <a:p>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p:txBody>
      </p:sp>
      <p:pic>
        <p:nvPicPr>
          <p:cNvPr id="1026" name="Picture 2" descr="James K. Polk | Biography, Political Party, Presidency, Accomplishments, &amp;  Facts | Britannica">
            <a:extLst>
              <a:ext uri="{FF2B5EF4-FFF2-40B4-BE49-F238E27FC236}">
                <a16:creationId xmlns:a16="http://schemas.microsoft.com/office/drawing/2014/main" id="{7D7D368E-DBC5-FE26-A57E-8598C64941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09299" y="0"/>
            <a:ext cx="3882701" cy="502645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white building with a fountain in front of it&#10;&#10;Description automatically generated with medium confidence">
            <a:extLst>
              <a:ext uri="{FF2B5EF4-FFF2-40B4-BE49-F238E27FC236}">
                <a16:creationId xmlns:a16="http://schemas.microsoft.com/office/drawing/2014/main" id="{ADC83F47-5E62-8F6C-CF08-424F8EED7D98}"/>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8309299" y="4148137"/>
            <a:ext cx="3882701" cy="2709863"/>
          </a:xfrm>
          <a:prstGeom prst="rect">
            <a:avLst/>
          </a:prstGeom>
        </p:spPr>
      </p:pic>
      <p:pic>
        <p:nvPicPr>
          <p:cNvPr id="7" name="Picture 6" descr="A flag on a pole&#10;&#10;Description automatically generated with medium confidence">
            <a:extLst>
              <a:ext uri="{FF2B5EF4-FFF2-40B4-BE49-F238E27FC236}">
                <a16:creationId xmlns:a16="http://schemas.microsoft.com/office/drawing/2014/main" id="{F38D18A6-9B62-87E0-3422-8FA4F19BDDDB}"/>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1" y="1"/>
            <a:ext cx="1748546" cy="1306286"/>
          </a:xfrm>
          <a:prstGeom prst="rect">
            <a:avLst/>
          </a:prstGeom>
        </p:spPr>
      </p:pic>
    </p:spTree>
    <p:extLst>
      <p:ext uri="{BB962C8B-B14F-4D97-AF65-F5344CB8AC3E}">
        <p14:creationId xmlns:p14="http://schemas.microsoft.com/office/powerpoint/2010/main" val="632775040"/>
      </p:ext>
    </p:extLst>
  </p:cSld>
  <p:clrMapOvr>
    <a:masterClrMapping/>
  </p:clrMapOvr>
</p:sld>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8F31A783-2159-4870-BC29-2BA7D038EA44}"/>
    </a:ext>
  </a:extLst>
</a:theme>
</file>

<file path=docProps/app.xml><?xml version="1.0" encoding="utf-8"?>
<Properties xmlns="http://schemas.openxmlformats.org/officeDocument/2006/extended-properties" xmlns:vt="http://schemas.openxmlformats.org/officeDocument/2006/docPropsVTypes">
  <Template>TM04033937[[fn=Vapor Trail]]</Template>
  <TotalTime>696</TotalTime>
  <Words>368</Words>
  <Application>Microsoft Office PowerPoint</Application>
  <PresentationFormat>Widescreen</PresentationFormat>
  <Paragraphs>27</Paragraphs>
  <Slides>6</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6</vt:i4>
      </vt:variant>
    </vt:vector>
  </HeadingPairs>
  <TitlesOfParts>
    <vt:vector size="9" baseType="lpstr">
      <vt:lpstr>Arial</vt:lpstr>
      <vt:lpstr>Century Gothic</vt:lpstr>
      <vt:lpstr>Vapor Trail</vt:lpstr>
      <vt:lpstr>Nashville Cholera Epidemic of 1849-1850</vt:lpstr>
      <vt:lpstr>Opening facts</vt:lpstr>
      <vt:lpstr>Cholera related deaths, summer of ‘49 &amp;’50</vt:lpstr>
      <vt:lpstr>PowerPoint Presentation</vt:lpstr>
      <vt:lpstr>PowerPoint Presentation</vt:lpstr>
      <vt:lpstr>11th president of the United states, James K Polk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Nashville Cholera Epidemic 1849-1850</dc:title>
  <dc:creator>Seth Cost</dc:creator>
  <cp:lastModifiedBy>Seth Cost</cp:lastModifiedBy>
  <cp:revision>49</cp:revision>
  <dcterms:created xsi:type="dcterms:W3CDTF">2023-02-01T02:48:57Z</dcterms:created>
  <dcterms:modified xsi:type="dcterms:W3CDTF">2023-02-02T23:32:20Z</dcterms:modified>
</cp:coreProperties>
</file>